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8246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712" y="309446"/>
            <a:ext cx="5073805" cy="76107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174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Guvi Galgotia’s 5-Day Internship Project 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75152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BI Internship Project </a:t>
            </a:r>
          </a:p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E-Commerce Sales Dashboard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5209674" y="554926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Applying Data Analytics to Real-World Business Problems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BD1131-37D3-D6AD-F9E6-CC4D746E1FBA}"/>
              </a:ext>
            </a:extLst>
          </p:cNvPr>
          <p:cNvSpPr/>
          <p:nvPr/>
        </p:nvSpPr>
        <p:spPr>
          <a:xfrm>
            <a:off x="12522820" y="7336147"/>
            <a:ext cx="2107580" cy="7805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4710" y="420053"/>
            <a:ext cx="5789414" cy="477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 Statement &amp; Objective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34710" y="1263968"/>
            <a:ext cx="6594158" cy="732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Problem Statement:</a:t>
            </a: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Our client, an e-commerce organization, needed a robust business insights dashboard to effectively analyze their vast sales data. Existing methods lacked the interactivity and depth required for agile decision-making.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71" y="2256472"/>
            <a:ext cx="5330831" cy="533083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09153" y="1263968"/>
            <a:ext cx="6594158" cy="4886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Task:</a:t>
            </a: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Design and implement a comprehensive, interactive Power BI dashboard focused on sales performance, profit analysis, and operational efficiency monitoring.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09153" y="2256472"/>
            <a:ext cx="6594158" cy="732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Objective:</a:t>
            </a: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Empower stakeholders with immediate access to critical data, enabling them to make informed, data-driven decisions by identifying trends, tracking key performance indicators (KPIs), and generating reliable forecasts.</a:t>
            </a:r>
            <a:endParaRPr lang="en-US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ED1595-BFDA-F228-BCAE-29A635218C58}"/>
              </a:ext>
            </a:extLst>
          </p:cNvPr>
          <p:cNvSpPr/>
          <p:nvPr/>
        </p:nvSpPr>
        <p:spPr>
          <a:xfrm>
            <a:off x="12522820" y="7449015"/>
            <a:ext cx="2107580" cy="7805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086" y="542211"/>
            <a:ext cx="4929664" cy="616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&amp; Methodology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985838" y="2045613"/>
            <a:ext cx="6230660" cy="197168"/>
          </a:xfrm>
          <a:prstGeom prst="roundRect">
            <a:avLst>
              <a:gd name="adj" fmla="val 4200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90086" y="1848445"/>
            <a:ext cx="591503" cy="591503"/>
          </a:xfrm>
          <a:prstGeom prst="roundRect">
            <a:avLst>
              <a:gd name="adj" fmla="val 7729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962" y="1959412"/>
            <a:ext cx="295751" cy="36968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87254" y="2637115"/>
            <a:ext cx="3705820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Acquisition &amp; Cleaning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87254" y="3063359"/>
            <a:ext cx="6132195" cy="1261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Utilised a multi-year e-commerce sales dataset (200+ rows across multiple tables). Performed extensive data cleaning and transformation using Power Query to ensure data integrity and usability.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709535" y="1985206"/>
            <a:ext cx="6230660" cy="197168"/>
          </a:xfrm>
          <a:prstGeom prst="roundRect">
            <a:avLst>
              <a:gd name="adj" fmla="val 4200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9" name="Shape 6"/>
          <p:cNvSpPr/>
          <p:nvPr/>
        </p:nvSpPr>
        <p:spPr>
          <a:xfrm>
            <a:off x="7413784" y="1756713"/>
            <a:ext cx="640913" cy="639586"/>
          </a:xfrm>
          <a:prstGeom prst="roundRect">
            <a:avLst>
              <a:gd name="adj" fmla="val 7729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1659" y="1898945"/>
            <a:ext cx="295751" cy="369689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10951" y="2455413"/>
            <a:ext cx="4496276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Modeling &amp; DAX Implementation</a:t>
            </a:r>
            <a:endParaRPr lang="en-US" sz="1900" dirty="0"/>
          </a:p>
        </p:txBody>
      </p:sp>
      <p:sp>
        <p:nvSpPr>
          <p:cNvPr id="12" name="Text 8"/>
          <p:cNvSpPr/>
          <p:nvPr/>
        </p:nvSpPr>
        <p:spPr>
          <a:xfrm>
            <a:off x="7610951" y="2856818"/>
            <a:ext cx="6132195" cy="1261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Established robust data models with appropriate relationships between tables. Created calculated columns and complex measures using DAX (Data Analysis Expressions) for advanced calculations and aggregations.</a:t>
            </a:r>
            <a:endParaRPr lang="en-US" sz="1550" dirty="0"/>
          </a:p>
        </p:txBody>
      </p:sp>
      <p:sp>
        <p:nvSpPr>
          <p:cNvPr id="13" name="Shape 9"/>
          <p:cNvSpPr/>
          <p:nvPr/>
        </p:nvSpPr>
        <p:spPr>
          <a:xfrm>
            <a:off x="985838" y="5212199"/>
            <a:ext cx="6230660" cy="197168"/>
          </a:xfrm>
          <a:prstGeom prst="roundRect">
            <a:avLst>
              <a:gd name="adj" fmla="val 4200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690086" y="5015032"/>
            <a:ext cx="591503" cy="591503"/>
          </a:xfrm>
          <a:prstGeom prst="roundRect">
            <a:avLst>
              <a:gd name="adj" fmla="val 7729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962" y="5125998"/>
            <a:ext cx="295751" cy="369689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887254" y="5803702"/>
            <a:ext cx="455902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Dynamic Visualizations &amp; Interactivity</a:t>
            </a:r>
            <a:endParaRPr lang="en-US" sz="1900" dirty="0"/>
          </a:p>
        </p:txBody>
      </p:sp>
      <p:sp>
        <p:nvSpPr>
          <p:cNvPr id="17" name="Text 12"/>
          <p:cNvSpPr/>
          <p:nvPr/>
        </p:nvSpPr>
        <p:spPr>
          <a:xfrm>
            <a:off x="887254" y="6229945"/>
            <a:ext cx="6132195" cy="1261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Designed a range of dynamic visualizations including cards, bar charts, line graphs, donut charts, and map visuals. Integrated slicers, drill-down capabilities, and cross-filtering for enhanced user interaction.</a:t>
            </a:r>
            <a:endParaRPr lang="en-US" sz="1550" dirty="0"/>
          </a:p>
        </p:txBody>
      </p:sp>
      <p:sp>
        <p:nvSpPr>
          <p:cNvPr id="18" name="Shape 13"/>
          <p:cNvSpPr/>
          <p:nvPr/>
        </p:nvSpPr>
        <p:spPr>
          <a:xfrm>
            <a:off x="7717268" y="5113616"/>
            <a:ext cx="6230660" cy="197168"/>
          </a:xfrm>
          <a:prstGeom prst="roundRect">
            <a:avLst>
              <a:gd name="adj" fmla="val 4200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413784" y="4857332"/>
            <a:ext cx="591503" cy="591503"/>
          </a:xfrm>
          <a:prstGeom prst="roundRect">
            <a:avLst>
              <a:gd name="adj" fmla="val 77295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1658" y="5008384"/>
            <a:ext cx="295751" cy="369689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10951" y="5507950"/>
            <a:ext cx="246483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Tools Utilized</a:t>
            </a:r>
            <a:endParaRPr lang="en-US" sz="1900" dirty="0"/>
          </a:p>
        </p:txBody>
      </p:sp>
      <p:sp>
        <p:nvSpPr>
          <p:cNvPr id="22" name="Text 16"/>
          <p:cNvSpPr/>
          <p:nvPr/>
        </p:nvSpPr>
        <p:spPr>
          <a:xfrm>
            <a:off x="7610951" y="5934194"/>
            <a:ext cx="6132195" cy="946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entire project was developed leveraging Microsoft Power BI, with a strong focus on DAX for calculations and Power Query for data preparation and transformation.</a:t>
            </a:r>
            <a:endParaRPr lang="en-US" sz="15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E1EE1F-7141-F999-3092-C46B2AE43FC0}"/>
              </a:ext>
            </a:extLst>
          </p:cNvPr>
          <p:cNvSpPr/>
          <p:nvPr/>
        </p:nvSpPr>
        <p:spPr>
          <a:xfrm>
            <a:off x="12522820" y="7336147"/>
            <a:ext cx="2107580" cy="7805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8799"/>
            <a:ext cx="58073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Dashboard Overview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72891"/>
            <a:ext cx="4082891" cy="226826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51595" y="1741883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interactive Power BI dashboard provides a holistic view of e-commerce performance. Key highlights include:</a:t>
            </a:r>
            <a:endParaRPr lang="en-US" sz="1750" b="1" dirty="0"/>
          </a:p>
        </p:txBody>
      </p:sp>
      <p:sp>
        <p:nvSpPr>
          <p:cNvPr id="5" name="Text 2"/>
          <p:cNvSpPr/>
          <p:nvPr/>
        </p:nvSpPr>
        <p:spPr>
          <a:xfrm>
            <a:off x="8959096" y="3414593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Performance Indicators (KPIs):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Sales ₹1.57M | Profit ₹175K | Quantity Sold 22K | Average Delivery Time 4 Days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959096" y="4582597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Segment Split: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Consumer 48% | Corporate 33% | Home Office 19%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959096" y="5387697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Top Regions by Sales: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California (₹0.34M), New York, Texas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6192798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 Modes: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Cash on Delivery (COD) 43% | Online Transactions 35% | Card Payments 22%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E68BED-767E-CCD0-E74F-BBD6F5F6D6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89" y="1746756"/>
            <a:ext cx="4194181" cy="30069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19B8BC3-33CA-7781-19A5-E78CECD730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2487" y="3722850"/>
            <a:ext cx="4323546" cy="275999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A4E6D22-3044-A9EF-6E96-12177AE18D4F}"/>
              </a:ext>
            </a:extLst>
          </p:cNvPr>
          <p:cNvSpPr/>
          <p:nvPr/>
        </p:nvSpPr>
        <p:spPr>
          <a:xfrm>
            <a:off x="12444761" y="7449015"/>
            <a:ext cx="2107580" cy="7805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361" y="622578"/>
            <a:ext cx="8260675" cy="707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Insights &amp; Business Value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2361" y="1782842"/>
            <a:ext cx="13045678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dashboard revealed critical insights enabling strategic business decisions: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2361" y="2399824"/>
            <a:ext cx="13045678" cy="4594027"/>
          </a:xfrm>
          <a:prstGeom prst="roundRect">
            <a:avLst>
              <a:gd name="adj" fmla="val 2070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9981" y="2407444"/>
            <a:ext cx="6515219" cy="2187416"/>
          </a:xfrm>
          <a:prstGeom prst="roundRect">
            <a:avLst>
              <a:gd name="adj" fmla="val 4347"/>
            </a:avLst>
          </a:prstGeom>
          <a:solidFill>
            <a:srgbClr val="110080"/>
          </a:solidFill>
          <a:ln/>
        </p:spPr>
      </p:sp>
      <p:sp>
        <p:nvSpPr>
          <p:cNvPr id="6" name="Text 4"/>
          <p:cNvSpPr/>
          <p:nvPr/>
        </p:nvSpPr>
        <p:spPr>
          <a:xfrm>
            <a:off x="1026319" y="2633782"/>
            <a:ext cx="3724870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Performing Categories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6319" y="3123248"/>
            <a:ext cx="60625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Office Supplies: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₹0.64M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6319" y="3564731"/>
            <a:ext cx="60625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Technology: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₹0.47M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26319" y="4006215"/>
            <a:ext cx="60625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Furniture: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₹0.45M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315200" y="2407444"/>
            <a:ext cx="6515219" cy="2187416"/>
          </a:xfrm>
          <a:prstGeom prst="rect">
            <a:avLst/>
          </a:prstGeom>
          <a:solidFill>
            <a:srgbClr val="110080"/>
          </a:solidFill>
          <a:ln/>
        </p:spPr>
      </p:sp>
      <p:sp>
        <p:nvSpPr>
          <p:cNvPr id="11" name="Shape 9"/>
          <p:cNvSpPr/>
          <p:nvPr/>
        </p:nvSpPr>
        <p:spPr>
          <a:xfrm>
            <a:off x="7315200" y="2407444"/>
            <a:ext cx="30480" cy="2187416"/>
          </a:xfrm>
          <a:prstGeom prst="roundRect">
            <a:avLst>
              <a:gd name="adj" fmla="val 311979"/>
            </a:avLst>
          </a:prstGeom>
          <a:solidFill>
            <a:srgbClr val="2A1999"/>
          </a:solidFill>
          <a:ln/>
        </p:spPr>
      </p:sp>
      <p:sp>
        <p:nvSpPr>
          <p:cNvPr id="12" name="Text 10"/>
          <p:cNvSpPr/>
          <p:nvPr/>
        </p:nvSpPr>
        <p:spPr>
          <a:xfrm>
            <a:off x="7541538" y="2633782"/>
            <a:ext cx="3624382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High-Value Subcategories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541538" y="3123248"/>
            <a:ext cx="60625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Phones: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₹0.20M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41538" y="3564731"/>
            <a:ext cx="60625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Chairs: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₹0.18M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1538" y="4006215"/>
            <a:ext cx="6062543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Binders: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₹0.17M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9981" y="4594860"/>
            <a:ext cx="6515219" cy="2391370"/>
          </a:xfrm>
          <a:prstGeom prst="rect">
            <a:avLst/>
          </a:prstGeom>
          <a:solidFill>
            <a:srgbClr val="110080"/>
          </a:solidFill>
          <a:ln/>
        </p:spPr>
      </p:sp>
      <p:sp>
        <p:nvSpPr>
          <p:cNvPr id="17" name="Shape 15"/>
          <p:cNvSpPr/>
          <p:nvPr/>
        </p:nvSpPr>
        <p:spPr>
          <a:xfrm>
            <a:off x="799981" y="4594860"/>
            <a:ext cx="6515219" cy="30480"/>
          </a:xfrm>
          <a:prstGeom prst="roundRect">
            <a:avLst>
              <a:gd name="adj" fmla="val 311979"/>
            </a:avLst>
          </a:prstGeom>
          <a:solidFill>
            <a:srgbClr val="2A1999"/>
          </a:solidFill>
          <a:ln/>
        </p:spPr>
      </p:sp>
      <p:sp>
        <p:nvSpPr>
          <p:cNvPr id="18" name="Text 16"/>
          <p:cNvSpPr/>
          <p:nvPr/>
        </p:nvSpPr>
        <p:spPr>
          <a:xfrm>
            <a:off x="1026319" y="4821198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Shipping Efficiency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1026319" y="5310664"/>
            <a:ext cx="6062543" cy="1086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Class:</a:t>
            </a: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Dominates with ₹0.33M in sales, highlighting customer preference for cost-effective shipping.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315200" y="4594860"/>
            <a:ext cx="6515219" cy="2391370"/>
          </a:xfrm>
          <a:prstGeom prst="rect">
            <a:avLst/>
          </a:prstGeom>
          <a:solidFill>
            <a:srgbClr val="110080"/>
          </a:solidFill>
          <a:ln/>
        </p:spPr>
      </p:sp>
      <p:sp>
        <p:nvSpPr>
          <p:cNvPr id="21" name="Shape 19"/>
          <p:cNvSpPr/>
          <p:nvPr/>
        </p:nvSpPr>
        <p:spPr>
          <a:xfrm>
            <a:off x="7315200" y="4594860"/>
            <a:ext cx="30480" cy="2391370"/>
          </a:xfrm>
          <a:prstGeom prst="roundRect">
            <a:avLst>
              <a:gd name="adj" fmla="val 311979"/>
            </a:avLst>
          </a:prstGeom>
          <a:solidFill>
            <a:srgbClr val="2A1999"/>
          </a:solidFill>
          <a:ln/>
        </p:spPr>
      </p:sp>
      <p:sp>
        <p:nvSpPr>
          <p:cNvPr id="22" name="Shape 20"/>
          <p:cNvSpPr/>
          <p:nvPr/>
        </p:nvSpPr>
        <p:spPr>
          <a:xfrm>
            <a:off x="7315200" y="4594860"/>
            <a:ext cx="6515219" cy="30480"/>
          </a:xfrm>
          <a:prstGeom prst="roundRect">
            <a:avLst>
              <a:gd name="adj" fmla="val 311979"/>
            </a:avLst>
          </a:prstGeom>
          <a:solidFill>
            <a:srgbClr val="2A1999"/>
          </a:solidFill>
          <a:ln/>
        </p:spPr>
      </p:sp>
      <p:sp>
        <p:nvSpPr>
          <p:cNvPr id="23" name="Text 21"/>
          <p:cNvSpPr/>
          <p:nvPr/>
        </p:nvSpPr>
        <p:spPr>
          <a:xfrm>
            <a:off x="7541538" y="4821198"/>
            <a:ext cx="3310414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Sales Trends &amp; Forecast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7541538" y="5310664"/>
            <a:ext cx="6062543" cy="1449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Consistent growth observed with pronounced seasonal peaks towards year-end, indicating predictable high-demand periods. Forecasts project continued positive growth trajectory.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792361" y="7248525"/>
            <a:ext cx="13045678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insights directly inform inventory management, marketing campaigns, and regional expansion strategies.</a:t>
            </a:r>
            <a:endParaRPr lang="en-US" sz="175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11DE3B2-5255-B5DC-82B4-C0A168D4A79D}"/>
              </a:ext>
            </a:extLst>
          </p:cNvPr>
          <p:cNvSpPr/>
          <p:nvPr/>
        </p:nvSpPr>
        <p:spPr>
          <a:xfrm>
            <a:off x="12522820" y="7393710"/>
            <a:ext cx="2107580" cy="7805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0672" y="621149"/>
            <a:ext cx="4814530" cy="545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Learnings &amp; Outcomes</a:t>
            </a:r>
            <a:endParaRPr lang="en-US" sz="3400" dirty="0"/>
          </a:p>
        </p:txBody>
      </p:sp>
      <p:sp>
        <p:nvSpPr>
          <p:cNvPr id="3" name="Shape 1"/>
          <p:cNvSpPr/>
          <p:nvPr/>
        </p:nvSpPr>
        <p:spPr>
          <a:xfrm>
            <a:off x="610672" y="1515308"/>
            <a:ext cx="392549" cy="392549"/>
          </a:xfrm>
          <a:prstGeom prst="roundRect">
            <a:avLst>
              <a:gd name="adj" fmla="val 18668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76037" y="1547991"/>
            <a:ext cx="26169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1177647" y="1575197"/>
            <a:ext cx="3333512" cy="272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Deepened Power BI Proficiency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1177647" y="1952506"/>
            <a:ext cx="12842081" cy="558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Gained hands-on expertise in end-to-end Power BI development, including advanced data cleaning, robust data modeling, and complex DAX formula creation.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10672" y="2859524"/>
            <a:ext cx="392549" cy="392549"/>
          </a:xfrm>
          <a:prstGeom prst="roundRect">
            <a:avLst>
              <a:gd name="adj" fmla="val 18668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76037" y="2892207"/>
            <a:ext cx="26169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050" dirty="0"/>
          </a:p>
        </p:txBody>
      </p:sp>
      <p:sp>
        <p:nvSpPr>
          <p:cNvPr id="9" name="Text 7"/>
          <p:cNvSpPr/>
          <p:nvPr/>
        </p:nvSpPr>
        <p:spPr>
          <a:xfrm>
            <a:off x="1177647" y="2919413"/>
            <a:ext cx="3821073" cy="272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Interactive Dashboard Development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1177647" y="3296722"/>
            <a:ext cx="12842081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Successfully built a fully interactive dashboard featuring slicers, drill-downs, and integrated forecasting capabilities for dynamic data exploration.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10672" y="3924657"/>
            <a:ext cx="392549" cy="392549"/>
          </a:xfrm>
          <a:prstGeom prst="roundRect">
            <a:avLst>
              <a:gd name="adj" fmla="val 18668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76037" y="3957340"/>
            <a:ext cx="26169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1177647" y="3984546"/>
            <a:ext cx="2809875" cy="272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Enhanced Analytical Skills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1177647" y="4361855"/>
            <a:ext cx="12842081" cy="558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Developed critical problem-solving, analytical thinking, and effective data visualization skills, crucial for translating raw data into actionable business intelligence</a:t>
            </a:r>
            <a:r>
              <a:rPr lang="en-US" sz="13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350" dirty="0"/>
          </a:p>
        </p:txBody>
      </p:sp>
      <p:sp>
        <p:nvSpPr>
          <p:cNvPr id="15" name="Shape 13"/>
          <p:cNvSpPr/>
          <p:nvPr/>
        </p:nvSpPr>
        <p:spPr>
          <a:xfrm>
            <a:off x="610672" y="5268873"/>
            <a:ext cx="392549" cy="392549"/>
          </a:xfrm>
          <a:prstGeom prst="roundRect">
            <a:avLst>
              <a:gd name="adj" fmla="val 18668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76037" y="5301555"/>
            <a:ext cx="26169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1177647" y="5328761"/>
            <a:ext cx="3424118" cy="272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Industry-Ready Portfolio Project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1177646" y="5767684"/>
            <a:ext cx="12842081" cy="558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internship provided invaluable experience, strengthening industry-relevant skills and resulting in a tangible, portfolio-ready project showcasing practical data analytics application</a:t>
            </a:r>
            <a:r>
              <a:rPr lang="en-US" sz="13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350" dirty="0"/>
          </a:p>
        </p:txBody>
      </p:sp>
      <p:sp>
        <p:nvSpPr>
          <p:cNvPr id="19" name="Shape 17"/>
          <p:cNvSpPr/>
          <p:nvPr/>
        </p:nvSpPr>
        <p:spPr>
          <a:xfrm>
            <a:off x="610672" y="6613088"/>
            <a:ext cx="392549" cy="392549"/>
          </a:xfrm>
          <a:prstGeom prst="roundRect">
            <a:avLst>
              <a:gd name="adj" fmla="val 18668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76037" y="6645771"/>
            <a:ext cx="261699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</a:t>
            </a:r>
            <a:endParaRPr lang="en-US" sz="2050" dirty="0"/>
          </a:p>
        </p:txBody>
      </p:sp>
      <p:sp>
        <p:nvSpPr>
          <p:cNvPr id="21" name="Text 19"/>
          <p:cNvSpPr/>
          <p:nvPr/>
        </p:nvSpPr>
        <p:spPr>
          <a:xfrm>
            <a:off x="1177647" y="6672977"/>
            <a:ext cx="3115389" cy="272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Delivered Actionable Insights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1177647" y="7050286"/>
            <a:ext cx="12842081" cy="558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project culminated in delivering clear, actionable insights that directly support the client's decision-making processes, demonstrating the real-world impact of data analytics.</a:t>
            </a:r>
            <a:endParaRPr lang="en-US" sz="16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F8C461-AEB5-3C5E-7CB4-81C72B869A9A}"/>
              </a:ext>
            </a:extLst>
          </p:cNvPr>
          <p:cNvSpPr/>
          <p:nvPr/>
        </p:nvSpPr>
        <p:spPr>
          <a:xfrm>
            <a:off x="12398963" y="7449015"/>
            <a:ext cx="2107580" cy="78058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603</Words>
  <Application>Microsoft Office PowerPoint</Application>
  <PresentationFormat>Custom</PresentationFormat>
  <Paragraphs>60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LUCKY BALIYAN</cp:lastModifiedBy>
  <cp:revision>2</cp:revision>
  <dcterms:created xsi:type="dcterms:W3CDTF">2025-08-22T11:15:31Z</dcterms:created>
  <dcterms:modified xsi:type="dcterms:W3CDTF">2025-08-22T11:34:50Z</dcterms:modified>
</cp:coreProperties>
</file>